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18.xml" ContentType="application/vnd.openxmlformats-officedocument.presentationml.notesSl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99" autoAdjust="0"/>
    <p:restoredTop sz="94660"/>
  </p:normalViewPr>
  <p:slideViewPr>
    <p:cSldViewPr>
      <p:cViewPr varScale="1">
        <p:scale>
          <a:sx n="126" d="100"/>
          <a:sy n="126" d="100"/>
        </p:scale>
        <p:origin x="-119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493B46-66BE-4C3B-840A-7E671DAA6CB8}" type="datetimeFigureOut">
              <a:rPr lang="en-US" smtClean="0"/>
              <a:pPr/>
              <a:t>11/10/2010</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3E57C8-EA17-4763-B0D4-66CDD38B0473}" type="slidenum">
              <a:rPr lang="en-AU" smtClean="0"/>
              <a:pPr/>
              <a:t>‹#›</a:t>
            </a:fld>
            <a:endParaRPr lang="en-A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a:t>
            </a:fld>
            <a:endParaRPr lang="en-A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10</a:t>
            </a:fld>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11</a:t>
            </a:fld>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12</a:t>
            </a:fld>
            <a:endParaRPr lang="en-A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13</a:t>
            </a:fld>
            <a:endParaRPr lang="en-A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14</a:t>
            </a:fld>
            <a:endParaRPr lang="en-A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15</a:t>
            </a:fld>
            <a:endParaRPr lang="en-A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16</a:t>
            </a:fld>
            <a:endParaRPr lang="en-A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17</a:t>
            </a:fld>
            <a:endParaRPr lang="en-A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18</a:t>
            </a:fld>
            <a:endParaRPr lang="en-A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19</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2</a:t>
            </a:fld>
            <a:endParaRPr lang="en-A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20</a:t>
            </a:fld>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3</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4</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5</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6</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7</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8</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E3C13EF5-39E8-416E-BDC8-386918BD2626}" type="slidenum">
              <a:rPr lang="en-AU" smtClean="0"/>
              <a:pPr/>
              <a:t>9</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lide Number Placeholder 5"/>
          <p:cNvSpPr>
            <a:spLocks noGrp="1"/>
          </p:cNvSpPr>
          <p:nvPr userDrawn="1"/>
        </p:nvSpPr>
        <p:spPr>
          <a:xfrm>
            <a:off x="7010400" y="6635727"/>
            <a:ext cx="2133600" cy="222273"/>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CDB9E0CB-26ED-41B7-80FE-029774D60233}" type="slidenum">
              <a:rPr lang="en-AU" sz="1200" smtClean="0"/>
              <a:pPr algn="r"/>
              <a:t>‹#›</a:t>
            </a:fld>
            <a:endParaRPr lang="en-AU" sz="12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C6283DB-5EC9-48E5-A48E-25E9BA7E376F}" type="datetimeFigureOut">
              <a:rPr lang="en-AU" smtClean="0"/>
              <a:pPr/>
              <a:t>10/11/2010</a:t>
            </a:fld>
            <a:endParaRPr lang="en-AU"/>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AU"/>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BC5A5437-F46C-4F9E-867C-72369C2C1804}"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AU"/>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6283DB-5EC9-48E5-A48E-25E9BA7E376F}" type="datetimeFigureOut">
              <a:rPr lang="en-AU" smtClean="0"/>
              <a:pPr/>
              <a:t>10/11/2010</a:t>
            </a:fld>
            <a:endParaRPr lang="en-AU"/>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C5A5437-F46C-4F9E-867C-72369C2C1804}"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5"/>
          <a:srcRect/>
          <a:stretch>
            <a:fillRect/>
          </a:stretch>
        </p:blipFill>
        <p:spPr bwMode="auto">
          <a:xfrm>
            <a:off x="0" y="0"/>
            <a:ext cx="9144000" cy="1857375"/>
          </a:xfrm>
          <a:prstGeom prst="rect">
            <a:avLst/>
          </a:prstGeom>
          <a:noFill/>
          <a:ln w="9525">
            <a:noFill/>
            <a:miter lim="800000"/>
            <a:headEnd/>
            <a:tailEnd/>
          </a:ln>
          <a:effectLst/>
        </p:spPr>
      </p:pic>
      <p:pic>
        <p:nvPicPr>
          <p:cNvPr id="10" name="Picture 3"/>
          <p:cNvPicPr>
            <a:picLocks noChangeAspect="1" noChangeArrowheads="1"/>
          </p:cNvPicPr>
          <p:nvPr/>
        </p:nvPicPr>
        <p:blipFill>
          <a:blip r:embed="rId6"/>
          <a:srcRect/>
          <a:stretch>
            <a:fillRect/>
          </a:stretch>
        </p:blipFill>
        <p:spPr bwMode="auto">
          <a:xfrm>
            <a:off x="1571604" y="6543675"/>
            <a:ext cx="5924550" cy="3143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mailto:info@aimhs.com.au"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476672"/>
            <a:ext cx="7056784" cy="6124754"/>
          </a:xfrm>
          <a:prstGeom prst="rect">
            <a:avLst/>
          </a:prstGeom>
        </p:spPr>
        <p:txBody>
          <a:bodyPr wrap="square">
            <a:spAutoFit/>
          </a:bodyPr>
          <a:lstStyle/>
          <a:p>
            <a:pPr algn="ctr"/>
            <a:endParaRPr lang="en-AU" sz="2800" b="1" dirty="0" smtClean="0"/>
          </a:p>
          <a:p>
            <a:pPr algn="ctr"/>
            <a:r>
              <a:rPr lang="en-AU" sz="2800" b="1" dirty="0" smtClean="0"/>
              <a:t>INTRODUCING</a:t>
            </a:r>
          </a:p>
          <a:p>
            <a:pPr algn="ctr"/>
            <a:endParaRPr lang="en-AU" sz="2800" b="1" dirty="0" smtClean="0"/>
          </a:p>
          <a:p>
            <a:pPr algn="ctr"/>
            <a:r>
              <a:rPr lang="en-AU" sz="7200" b="1" i="1" dirty="0" smtClean="0">
                <a:solidFill>
                  <a:srgbClr val="2B03BD"/>
                </a:solidFill>
                <a:effectLst>
                  <a:outerShdw blurRad="38100" dist="38100" dir="2700000" algn="tl">
                    <a:srgbClr val="000000">
                      <a:alpha val="43137"/>
                    </a:srgbClr>
                  </a:outerShdw>
                </a:effectLst>
              </a:rPr>
              <a:t>Solutions for Men</a:t>
            </a:r>
          </a:p>
          <a:p>
            <a:pPr algn="ctr"/>
            <a:endParaRPr lang="en-AU" sz="2800" dirty="0" smtClean="0"/>
          </a:p>
          <a:p>
            <a:pPr algn="ctr"/>
            <a:r>
              <a:rPr lang="en-AU" sz="3600" b="1" i="1" dirty="0" smtClean="0">
                <a:solidFill>
                  <a:srgbClr val="FF0000"/>
                </a:solidFill>
              </a:rPr>
              <a:t>Supporting Men - Changing Lives</a:t>
            </a:r>
          </a:p>
          <a:p>
            <a:pPr algn="ctr"/>
            <a:endParaRPr lang="en-AU" sz="3200" b="1" i="1" dirty="0" smtClean="0"/>
          </a:p>
          <a:p>
            <a:pPr algn="ctr"/>
            <a:endParaRPr lang="en-AU" sz="3200" b="1" i="1" dirty="0" smtClean="0"/>
          </a:p>
          <a:p>
            <a:pPr algn="ctr"/>
            <a:r>
              <a:rPr lang="en-AU" sz="2000" b="1" i="1" dirty="0" smtClean="0"/>
              <a:t>A unique service tailored for men</a:t>
            </a:r>
          </a:p>
          <a:p>
            <a:pPr algn="ctr"/>
            <a:r>
              <a:rPr lang="en-AU" sz="1600" i="1" dirty="0" smtClean="0">
                <a:solidFill>
                  <a:srgbClr val="2B03BD"/>
                </a:solidFill>
              </a:rPr>
              <a:t>Counselling – Psychological Therapy – Mental Health Support</a:t>
            </a:r>
          </a:p>
          <a:p>
            <a:pPr algn="ctr"/>
            <a:endParaRPr lang="en-AU" dirty="0"/>
          </a:p>
          <a:p>
            <a:pPr algn="ctr"/>
            <a:endParaRPr lang="en-AU" dirty="0" smtClean="0"/>
          </a:p>
          <a:p>
            <a:pPr algn="ctr"/>
            <a:endParaRPr lang="en-AU" dirty="0"/>
          </a:p>
          <a:p>
            <a:pPr algn="ctr"/>
            <a:endParaRPr lang="en-A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br>
              <a:rPr lang="en-AU" sz="3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rmAutofit fontScale="92500" lnSpcReduction="10000"/>
          </a:bodyPr>
          <a:lstStyle/>
          <a:p>
            <a:pPr>
              <a:buNone/>
            </a:pPr>
            <a:r>
              <a:rPr lang="en-AU" sz="3300" b="1" dirty="0" smtClean="0">
                <a:solidFill>
                  <a:srgbClr val="FF0000"/>
                </a:solidFill>
              </a:rPr>
              <a:t>What if a man’s partner/wife also needs counselling?</a:t>
            </a:r>
          </a:p>
          <a:p>
            <a:pPr>
              <a:buNone/>
            </a:pPr>
            <a:r>
              <a:rPr lang="en-AU" dirty="0" smtClean="0"/>
              <a:t>	We provide counselling and therapy to female partners/wives as well; and we do this with the same professional dedication and concern as for our male clients. </a:t>
            </a:r>
          </a:p>
          <a:p>
            <a:pPr>
              <a:buNone/>
            </a:pPr>
            <a:r>
              <a:rPr lang="en-AU" dirty="0" smtClean="0"/>
              <a:t>The option to have appointments with a female counsellor/therapist can also be arranged if requested.</a:t>
            </a:r>
            <a:endParaRPr lang="en-AU" b="1" dirty="0" smtClean="0">
              <a:solidFill>
                <a:srgbClr val="FF0000"/>
              </a:solidFill>
            </a:endParaRPr>
          </a:p>
          <a:p>
            <a:pPr>
              <a:buNone/>
            </a:pPr>
            <a:r>
              <a:rPr lang="en-AU" b="1" dirty="0" smtClean="0">
                <a:solidFill>
                  <a:srgbClr val="FF0000"/>
                </a:solidFill>
              </a:rPr>
              <a:t>	</a:t>
            </a:r>
            <a:endParaRPr lang="en-A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br>
              <a:rPr lang="en-AU" sz="3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781128"/>
          </a:xfrm>
        </p:spPr>
        <p:txBody>
          <a:bodyPr>
            <a:normAutofit fontScale="92500" lnSpcReduction="10000"/>
          </a:bodyPr>
          <a:lstStyle/>
          <a:p>
            <a:pPr>
              <a:buNone/>
            </a:pPr>
            <a:r>
              <a:rPr lang="en-AU" sz="3300" b="1" dirty="0" smtClean="0">
                <a:solidFill>
                  <a:srgbClr val="FF0000"/>
                </a:solidFill>
              </a:rPr>
              <a:t>We also cater for young males</a:t>
            </a:r>
          </a:p>
          <a:p>
            <a:pPr>
              <a:buNone/>
            </a:pPr>
            <a:r>
              <a:rPr lang="en-AU" dirty="0" smtClean="0"/>
              <a:t>	We provide counselling, therapy, and mental health support to young males. </a:t>
            </a:r>
          </a:p>
          <a:p>
            <a:pPr>
              <a:buNone/>
            </a:pPr>
            <a:r>
              <a:rPr lang="en-AU" dirty="0" smtClean="0"/>
              <a:t>In our experience, young males often get to the point of no longer accepting regular parenting, or need a ‘listening ear’ or assistance beyond what parents can provide. </a:t>
            </a:r>
          </a:p>
          <a:p>
            <a:pPr>
              <a:buNone/>
            </a:pPr>
            <a:r>
              <a:rPr lang="en-AU" dirty="0" smtClean="0"/>
              <a:t>We can offer both counselling and mentoring support.</a:t>
            </a:r>
            <a:endParaRPr lang="en-AU" b="1" dirty="0" smtClean="0">
              <a:solidFill>
                <a:srgbClr val="FF0000"/>
              </a:solidFill>
            </a:endParaRPr>
          </a:p>
          <a:p>
            <a:pPr>
              <a:buNone/>
            </a:pPr>
            <a:r>
              <a:rPr lang="en-AU" b="1" dirty="0" smtClean="0">
                <a:solidFill>
                  <a:srgbClr val="FF0000"/>
                </a:solidFill>
              </a:rPr>
              <a:t>	</a:t>
            </a:r>
            <a:endParaRPr lang="en-A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rmAutofit/>
          </a:bodyPr>
          <a:lstStyle/>
          <a:p>
            <a:pPr algn="ctr">
              <a:buNone/>
            </a:pPr>
            <a:r>
              <a:rPr lang="en-AU" u="sng" dirty="0" smtClean="0">
                <a:solidFill>
                  <a:srgbClr val="FF0000"/>
                </a:solidFill>
              </a:rPr>
              <a:t>Our service will become available in 2011</a:t>
            </a:r>
            <a:endParaRPr lang="en-AU" dirty="0" smtClean="0">
              <a:solidFill>
                <a:srgbClr val="FF0000"/>
              </a:solidFill>
            </a:endParaRPr>
          </a:p>
          <a:p>
            <a:pPr>
              <a:buNone/>
            </a:pPr>
            <a:r>
              <a:rPr lang="en-AU" dirty="0" smtClean="0"/>
              <a:t>To begin with it will be offered in:</a:t>
            </a:r>
          </a:p>
          <a:p>
            <a:r>
              <a:rPr lang="en-AU" dirty="0" smtClean="0">
                <a:solidFill>
                  <a:srgbClr val="2B03BD"/>
                </a:solidFill>
              </a:rPr>
              <a:t>Adelaide</a:t>
            </a:r>
          </a:p>
          <a:p>
            <a:r>
              <a:rPr lang="en-AU" dirty="0" smtClean="0">
                <a:solidFill>
                  <a:srgbClr val="2B03BD"/>
                </a:solidFill>
              </a:rPr>
              <a:t>Port Pirie</a:t>
            </a:r>
          </a:p>
          <a:p>
            <a:r>
              <a:rPr lang="en-AU" dirty="0" smtClean="0">
                <a:solidFill>
                  <a:srgbClr val="2B03BD"/>
                </a:solidFill>
              </a:rPr>
              <a:t>Coober Pedy</a:t>
            </a:r>
          </a:p>
          <a:p>
            <a:r>
              <a:rPr lang="en-AU" dirty="0" smtClean="0">
                <a:solidFill>
                  <a:srgbClr val="2B03BD"/>
                </a:solidFill>
              </a:rPr>
              <a:t>Clare</a:t>
            </a:r>
          </a:p>
          <a:p>
            <a:pPr>
              <a:buNone/>
            </a:pPr>
            <a:endParaRPr lang="en-AU"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857364"/>
            <a:ext cx="8229600" cy="4525963"/>
          </a:xfrm>
        </p:spPr>
        <p:txBody>
          <a:bodyPr>
            <a:normAutofit fontScale="85000" lnSpcReduction="10000"/>
          </a:bodyPr>
          <a:lstStyle/>
          <a:p>
            <a:pPr algn="ctr">
              <a:buNone/>
            </a:pPr>
            <a:r>
              <a:rPr lang="en-AU" sz="4200" b="1" i="1" dirty="0" smtClean="0">
                <a:solidFill>
                  <a:srgbClr val="FF3300"/>
                </a:solidFill>
                <a:effectLst>
                  <a:outerShdw blurRad="38100" dist="38100" dir="2700000" algn="tl">
                    <a:srgbClr val="000000">
                      <a:alpha val="43137"/>
                    </a:srgbClr>
                  </a:outerShdw>
                </a:effectLst>
              </a:rPr>
              <a:t>How can your organisation help?</a:t>
            </a:r>
          </a:p>
          <a:p>
            <a:pPr algn="ctr">
              <a:buNone/>
            </a:pPr>
            <a:r>
              <a:rPr lang="en-AU" sz="2800" i="1" dirty="0" smtClean="0">
                <a:solidFill>
                  <a:srgbClr val="2B03BD"/>
                </a:solidFill>
                <a:effectLst>
                  <a:outerShdw blurRad="38100" dist="38100" dir="2700000" algn="tl">
                    <a:srgbClr val="000000">
                      <a:alpha val="43137"/>
                    </a:srgbClr>
                  </a:outerShdw>
                </a:effectLst>
              </a:rPr>
              <a:t>Solutions for Men </a:t>
            </a:r>
            <a:r>
              <a:rPr lang="en-AU" sz="2800" dirty="0" smtClean="0"/>
              <a:t>is a not-for profit service </a:t>
            </a:r>
          </a:p>
          <a:p>
            <a:pPr algn="ctr">
              <a:buNone/>
            </a:pPr>
            <a:endParaRPr lang="en-AU" sz="3600" b="1" i="1" dirty="0" smtClean="0">
              <a:solidFill>
                <a:srgbClr val="FF3300"/>
              </a:solidFill>
              <a:effectLst>
                <a:outerShdw blurRad="38100" dist="38100" dir="2700000" algn="tl">
                  <a:srgbClr val="000000">
                    <a:alpha val="43137"/>
                  </a:srgbClr>
                </a:outerShdw>
              </a:effectLst>
            </a:endParaRPr>
          </a:p>
          <a:p>
            <a:pPr>
              <a:buNone/>
            </a:pPr>
            <a:r>
              <a:rPr lang="en-AU" sz="3600" i="1" dirty="0" smtClean="0">
                <a:solidFill>
                  <a:srgbClr val="FF0000"/>
                </a:solidFill>
                <a:effectLst>
                  <a:outerShdw blurRad="38100" dist="38100" dir="2700000" algn="tl">
                    <a:srgbClr val="000000">
                      <a:alpha val="43137"/>
                    </a:srgbClr>
                  </a:outerShdw>
                </a:effectLst>
              </a:rPr>
              <a:t>We need you to help us by purchasing </a:t>
            </a:r>
            <a:r>
              <a:rPr lang="en-AU" sz="3600" i="1" dirty="0" smtClean="0"/>
              <a:t>(or raising funds to purchase) </a:t>
            </a:r>
            <a:r>
              <a:rPr lang="en-AU" sz="3600" i="1" dirty="0" smtClean="0">
                <a:solidFill>
                  <a:srgbClr val="FF0000"/>
                </a:solidFill>
                <a:effectLst>
                  <a:outerShdw blurRad="38100" dist="38100" dir="2700000" algn="tl">
                    <a:srgbClr val="000000">
                      <a:alpha val="43137"/>
                    </a:srgbClr>
                  </a:outerShdw>
                </a:effectLst>
              </a:rPr>
              <a:t>counselling/therapy sessions</a:t>
            </a:r>
          </a:p>
          <a:p>
            <a:pPr>
              <a:buNone/>
            </a:pPr>
            <a:endParaRPr lang="en-AU" sz="3600" i="1" dirty="0" smtClean="0"/>
          </a:p>
          <a:p>
            <a:pPr>
              <a:buNone/>
            </a:pPr>
            <a:r>
              <a:rPr lang="en-AU" sz="3600" i="1" dirty="0" smtClean="0"/>
              <a:t>Whenever possible we will charge clients the </a:t>
            </a:r>
            <a:r>
              <a:rPr lang="en-AU" sz="3600" b="1" dirty="0" smtClean="0"/>
              <a:t>full sessional rate</a:t>
            </a:r>
            <a:r>
              <a:rPr lang="en-AU" sz="3600" i="1" dirty="0" smtClean="0"/>
              <a:t> needed to cover the cost of our practitioners time and expenses</a:t>
            </a:r>
          </a:p>
          <a:p>
            <a:pPr>
              <a:buNone/>
            </a:pPr>
            <a:endParaRPr lang="en-AU" sz="2800" i="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rmAutofit/>
          </a:bodyPr>
          <a:lstStyle/>
          <a:p>
            <a:pPr algn="ctr">
              <a:buNone/>
            </a:pPr>
            <a:r>
              <a:rPr lang="en-AU" sz="3600" b="1" i="1" dirty="0" smtClean="0">
                <a:solidFill>
                  <a:srgbClr val="FF3300"/>
                </a:solidFill>
                <a:effectLst>
                  <a:outerShdw blurRad="38100" dist="38100" dir="2700000" algn="tl">
                    <a:srgbClr val="000000">
                      <a:alpha val="43137"/>
                    </a:srgbClr>
                  </a:outerShdw>
                </a:effectLst>
              </a:rPr>
              <a:t>How can your organisation help?</a:t>
            </a:r>
          </a:p>
          <a:p>
            <a:pPr>
              <a:buNone/>
            </a:pPr>
            <a:r>
              <a:rPr lang="en-AU" sz="3100" i="1" dirty="0" smtClean="0"/>
              <a:t>Since we only employ fully qualified and experienced practitioners, each session costs $120</a:t>
            </a:r>
          </a:p>
          <a:p>
            <a:pPr>
              <a:buNone/>
            </a:pPr>
            <a:r>
              <a:rPr lang="en-AU" sz="3100" b="1" dirty="0" smtClean="0"/>
              <a:t>When men can’t afford the cost of sessions</a:t>
            </a:r>
            <a:r>
              <a:rPr lang="en-AU" sz="3100" i="1" dirty="0" smtClean="0"/>
              <a:t>, we want to be able to offer them subsidised sessions (using a sliding income scale to assess their capacity to pay)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rmAutofit/>
          </a:bodyPr>
          <a:lstStyle/>
          <a:p>
            <a:pPr algn="ctr">
              <a:buNone/>
            </a:pPr>
            <a:r>
              <a:rPr lang="en-AU" sz="3600" b="1" i="1" dirty="0" smtClean="0">
                <a:solidFill>
                  <a:srgbClr val="FF3300"/>
                </a:solidFill>
                <a:effectLst>
                  <a:outerShdw blurRad="38100" dist="38100" dir="2700000" algn="tl">
                    <a:srgbClr val="000000">
                      <a:alpha val="43137"/>
                    </a:srgbClr>
                  </a:outerShdw>
                </a:effectLst>
              </a:rPr>
              <a:t>How can your organisation help?</a:t>
            </a:r>
          </a:p>
          <a:p>
            <a:pPr>
              <a:buNone/>
            </a:pPr>
            <a:r>
              <a:rPr lang="en-AU" sz="3600" b="1" i="1" dirty="0" smtClean="0"/>
              <a:t>5 sessions </a:t>
            </a:r>
            <a:r>
              <a:rPr lang="en-AU" i="1" dirty="0" smtClean="0"/>
              <a:t>can potentially turn a man’s (or young man’s) life around = </a:t>
            </a:r>
            <a:r>
              <a:rPr lang="en-AU" i="1" dirty="0" smtClean="0">
                <a:solidFill>
                  <a:srgbClr val="FF0000"/>
                </a:solidFill>
                <a:effectLst>
                  <a:outerShdw blurRad="38100" dist="38100" dir="2700000" algn="tl">
                    <a:srgbClr val="000000">
                      <a:alpha val="43137"/>
                    </a:srgbClr>
                  </a:outerShdw>
                </a:effectLst>
              </a:rPr>
              <a:t>$600</a:t>
            </a:r>
          </a:p>
          <a:p>
            <a:pPr>
              <a:buNone/>
            </a:pPr>
            <a:endParaRPr lang="en-AU" i="1" dirty="0" smtClean="0">
              <a:solidFill>
                <a:srgbClr val="FF0000"/>
              </a:solidFill>
              <a:effectLst>
                <a:outerShdw blurRad="38100" dist="38100" dir="2700000" algn="tl">
                  <a:srgbClr val="000000">
                    <a:alpha val="43137"/>
                  </a:srgbClr>
                </a:outerShdw>
              </a:effectLst>
            </a:endParaRPr>
          </a:p>
          <a:p>
            <a:pPr>
              <a:buNone/>
            </a:pPr>
            <a:r>
              <a:rPr lang="en-AU" i="1" dirty="0" smtClean="0"/>
              <a:t>A lot can be accomplished in 5 sessions. </a:t>
            </a:r>
            <a:r>
              <a:rPr lang="en-AU" i="1" dirty="0" smtClean="0">
                <a:effectLst>
                  <a:outerShdw blurRad="38100" dist="38100" dir="2700000" algn="tl">
                    <a:srgbClr val="000000">
                      <a:alpha val="43137"/>
                    </a:srgbClr>
                  </a:outerShdw>
                </a:effectLst>
              </a:rPr>
              <a:t>You’ll be able to make a remarkable difference to a man’s life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Autofit/>
          </a:bodyPr>
          <a:lstStyle/>
          <a:p>
            <a:pPr algn="ctr">
              <a:buNone/>
            </a:pPr>
            <a:r>
              <a:rPr lang="en-AU" sz="3600" b="1" i="1" dirty="0" smtClean="0">
                <a:solidFill>
                  <a:srgbClr val="FF3300"/>
                </a:solidFill>
                <a:effectLst>
                  <a:outerShdw blurRad="38100" dist="38100" dir="2700000" algn="tl">
                    <a:srgbClr val="000000">
                      <a:alpha val="43137"/>
                    </a:srgbClr>
                  </a:outerShdw>
                </a:effectLst>
              </a:rPr>
              <a:t>How can your organisation help?</a:t>
            </a:r>
          </a:p>
          <a:p>
            <a:pPr>
              <a:buNone/>
            </a:pPr>
            <a:r>
              <a:rPr lang="en-AU" sz="3600" b="1" i="1" dirty="0" smtClean="0">
                <a:effectLst>
                  <a:outerShdw blurRad="38100" dist="38100" dir="2700000" algn="tl">
                    <a:srgbClr val="000000">
                      <a:alpha val="43137"/>
                    </a:srgbClr>
                  </a:outerShdw>
                </a:effectLst>
              </a:rPr>
              <a:t>5 sessions cost = $600</a:t>
            </a:r>
          </a:p>
          <a:p>
            <a:pPr>
              <a:buNone/>
            </a:pPr>
            <a:r>
              <a:rPr lang="en-AU" sz="3600" i="1" dirty="0" smtClean="0">
                <a:effectLst>
                  <a:outerShdw blurRad="38100" dist="38100" dir="2700000" algn="tl">
                    <a:srgbClr val="000000">
                      <a:alpha val="43137"/>
                    </a:srgbClr>
                  </a:outerShdw>
                </a:effectLst>
              </a:rPr>
              <a:t>20 sessions cost = $2400</a:t>
            </a:r>
          </a:p>
          <a:p>
            <a:pPr>
              <a:buNone/>
            </a:pPr>
            <a:r>
              <a:rPr lang="en-AU" sz="3600" i="1" dirty="0" smtClean="0">
                <a:effectLst>
                  <a:outerShdw blurRad="38100" dist="38100" dir="2700000" algn="tl">
                    <a:srgbClr val="000000">
                      <a:alpha val="43137"/>
                    </a:srgbClr>
                  </a:outerShdw>
                </a:effectLst>
              </a:rPr>
              <a:t>40 sessions cost = $4800</a:t>
            </a:r>
          </a:p>
          <a:p>
            <a:pPr>
              <a:buNone/>
            </a:pPr>
            <a:r>
              <a:rPr lang="en-AU" sz="3600" i="1" dirty="0" smtClean="0">
                <a:effectLst>
                  <a:outerShdw blurRad="38100" dist="38100" dir="2700000" algn="tl">
                    <a:srgbClr val="000000">
                      <a:alpha val="43137"/>
                    </a:srgbClr>
                  </a:outerShdw>
                </a:effectLst>
              </a:rPr>
              <a:t>80 sessions cost = $9,600</a:t>
            </a:r>
          </a:p>
          <a:p>
            <a:pPr>
              <a:buNone/>
            </a:pPr>
            <a:r>
              <a:rPr lang="en-AU" sz="3600" i="1" dirty="0" smtClean="0">
                <a:effectLst>
                  <a:outerShdw blurRad="38100" dist="38100" dir="2700000" algn="tl">
                    <a:srgbClr val="000000">
                      <a:alpha val="43137"/>
                    </a:srgbClr>
                  </a:outerShdw>
                </a:effectLst>
              </a:rPr>
              <a:t>160 sessions cost = $19,200</a:t>
            </a:r>
          </a:p>
          <a:p>
            <a:pPr>
              <a:buNone/>
            </a:pPr>
            <a:r>
              <a:rPr lang="en-AU" sz="3600" i="1" dirty="0" smtClean="0">
                <a:effectLst>
                  <a:outerShdw blurRad="38100" dist="38100" dir="2700000" algn="tl">
                    <a:srgbClr val="000000">
                      <a:alpha val="43137"/>
                    </a:srgbClr>
                  </a:outerShdw>
                </a:effectLst>
              </a:rPr>
              <a:t>320 sessions cost = $38,400</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rmAutofit/>
          </a:bodyPr>
          <a:lstStyle/>
          <a:p>
            <a:pPr algn="ctr">
              <a:buNone/>
            </a:pPr>
            <a:r>
              <a:rPr lang="en-AU" sz="3600" b="1" i="1" dirty="0" smtClean="0">
                <a:solidFill>
                  <a:srgbClr val="FF3300"/>
                </a:solidFill>
                <a:effectLst>
                  <a:outerShdw blurRad="38100" dist="38100" dir="2700000" algn="tl">
                    <a:srgbClr val="000000">
                      <a:alpha val="43137"/>
                    </a:srgbClr>
                  </a:outerShdw>
                </a:effectLst>
              </a:rPr>
              <a:t>How can your organisation help?</a:t>
            </a:r>
          </a:p>
          <a:p>
            <a:pPr>
              <a:buNone/>
            </a:pPr>
            <a:r>
              <a:rPr lang="en-AU" i="1" dirty="0" smtClean="0">
                <a:effectLst>
                  <a:outerShdw blurRad="38100" dist="38100" dir="2700000" algn="tl">
                    <a:srgbClr val="000000">
                      <a:alpha val="43137"/>
                    </a:srgbClr>
                  </a:outerShdw>
                </a:effectLst>
              </a:rPr>
              <a:t>We invite you to consider three options:</a:t>
            </a:r>
          </a:p>
          <a:p>
            <a:pPr>
              <a:buFont typeface="Wingdings" pitchFamily="2" charset="2"/>
              <a:buChar char="Ø"/>
            </a:pPr>
            <a:r>
              <a:rPr lang="en-AU" i="1" dirty="0" smtClean="0">
                <a:solidFill>
                  <a:srgbClr val="C00000"/>
                </a:solidFill>
              </a:rPr>
              <a:t>One-off support </a:t>
            </a:r>
            <a:r>
              <a:rPr lang="en-AU" i="1" dirty="0" smtClean="0"/>
              <a:t>for a set number of sessions</a:t>
            </a:r>
          </a:p>
          <a:p>
            <a:pPr>
              <a:buFont typeface="Wingdings" pitchFamily="2" charset="2"/>
              <a:buChar char="Ø"/>
            </a:pPr>
            <a:r>
              <a:rPr lang="en-AU" i="1" dirty="0" smtClean="0">
                <a:solidFill>
                  <a:srgbClr val="C00000"/>
                </a:solidFill>
              </a:rPr>
              <a:t>Fixed period sponsorship</a:t>
            </a:r>
            <a:r>
              <a:rPr lang="en-AU" i="1" dirty="0" smtClean="0"/>
              <a:t> of a two, three or four year period - funding a set number of sessions</a:t>
            </a:r>
          </a:p>
          <a:p>
            <a:pPr>
              <a:buFont typeface="Wingdings" pitchFamily="2" charset="2"/>
              <a:buChar char="Ø"/>
            </a:pPr>
            <a:r>
              <a:rPr lang="en-AU" i="1" dirty="0" smtClean="0">
                <a:solidFill>
                  <a:srgbClr val="C00000"/>
                </a:solidFill>
              </a:rPr>
              <a:t>Ongoing sponsorship - </a:t>
            </a:r>
            <a:r>
              <a:rPr lang="en-AU" i="1" dirty="0" smtClean="0"/>
              <a:t>funding a set number of sessions</a:t>
            </a:r>
          </a:p>
          <a:p>
            <a:pPr>
              <a:buFont typeface="Wingdings" pitchFamily="2" charset="2"/>
              <a:buChar char="Ø"/>
            </a:pPr>
            <a:endParaRPr lang="en-AU" i="1"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rmAutofit fontScale="92500"/>
          </a:bodyPr>
          <a:lstStyle/>
          <a:p>
            <a:pPr algn="ctr">
              <a:buNone/>
            </a:pPr>
            <a:r>
              <a:rPr lang="en-AU" sz="3900" b="1" i="1" dirty="0" smtClean="0">
                <a:solidFill>
                  <a:srgbClr val="FF3300"/>
                </a:solidFill>
                <a:effectLst>
                  <a:outerShdw blurRad="38100" dist="38100" dir="2700000" algn="tl">
                    <a:srgbClr val="000000">
                      <a:alpha val="43137"/>
                    </a:srgbClr>
                  </a:outerShdw>
                </a:effectLst>
              </a:rPr>
              <a:t>How we’ll recognise your support:</a:t>
            </a:r>
          </a:p>
          <a:p>
            <a:r>
              <a:rPr lang="en-AU" sz="4000" i="1" dirty="0" smtClean="0"/>
              <a:t>By acknowledging one-off support for a twelve month duration on our </a:t>
            </a:r>
            <a:r>
              <a:rPr lang="en-AU" sz="4000" b="1" i="1" dirty="0" smtClean="0"/>
              <a:t>website</a:t>
            </a:r>
            <a:r>
              <a:rPr lang="en-AU" sz="4000" i="1" dirty="0" smtClean="0"/>
              <a:t>, and in any materials </a:t>
            </a:r>
            <a:r>
              <a:rPr lang="en-AU" sz="4000" b="1" i="1" dirty="0" smtClean="0"/>
              <a:t>advertising</a:t>
            </a:r>
            <a:r>
              <a:rPr lang="en-AU" sz="4000" i="1" dirty="0" smtClean="0"/>
              <a:t> this service</a:t>
            </a:r>
          </a:p>
          <a:p>
            <a:r>
              <a:rPr lang="en-AU" sz="4000" i="1" dirty="0" smtClean="0"/>
              <a:t>By acknowledging ongoing sponsorship (for its duration) in the same ways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rmAutofit/>
          </a:bodyPr>
          <a:lstStyle/>
          <a:p>
            <a:pPr>
              <a:buNone/>
            </a:pPr>
            <a:r>
              <a:rPr lang="en-AU" sz="4000" b="1" i="1" dirty="0" smtClean="0">
                <a:solidFill>
                  <a:srgbClr val="FF3300"/>
                </a:solidFill>
                <a:effectLst>
                  <a:outerShdw blurRad="38100" dist="38100" dir="2700000" algn="tl">
                    <a:srgbClr val="000000">
                      <a:alpha val="43137"/>
                    </a:srgbClr>
                  </a:outerShdw>
                </a:effectLst>
              </a:rPr>
              <a:t>Contact us about the level of support you can give:</a:t>
            </a:r>
          </a:p>
          <a:p>
            <a:pPr>
              <a:buNone/>
            </a:pPr>
            <a:endParaRPr lang="en-AU" sz="4000" b="1" i="1" dirty="0" smtClean="0">
              <a:solidFill>
                <a:srgbClr val="FF3300"/>
              </a:solidFill>
              <a:effectLst>
                <a:outerShdw blurRad="38100" dist="38100" dir="2700000" algn="tl">
                  <a:srgbClr val="000000">
                    <a:alpha val="43137"/>
                  </a:srgbClr>
                </a:outerShdw>
              </a:effectLst>
            </a:endParaRPr>
          </a:p>
          <a:p>
            <a:pPr>
              <a:buNone/>
            </a:pPr>
            <a:r>
              <a:rPr lang="en-AU" dirty="0" smtClean="0"/>
              <a:t>Email: </a:t>
            </a:r>
            <a:r>
              <a:rPr lang="en-AU" dirty="0" smtClean="0">
                <a:hlinkClick r:id="rId3"/>
              </a:rPr>
              <a:t>info@aimhs.com.au</a:t>
            </a:r>
            <a:endParaRPr lang="en-AU" dirty="0" smtClean="0"/>
          </a:p>
          <a:p>
            <a:pPr>
              <a:buNone/>
            </a:pPr>
            <a:r>
              <a:rPr lang="en-AU" smtClean="0"/>
              <a:t>Telephone: 08 7324 1901</a:t>
            </a:r>
            <a:endParaRPr lang="en-AU" dirty="0" smtClean="0"/>
          </a:p>
          <a:p>
            <a:pPr algn="ctr">
              <a:buNone/>
            </a:pPr>
            <a:endParaRPr lang="en-AU" sz="4000" b="1" i="1" dirty="0" smtClean="0">
              <a:solidFill>
                <a:srgbClr val="FF33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476672"/>
            <a:ext cx="7056784" cy="6278642"/>
          </a:xfrm>
          <a:prstGeom prst="rect">
            <a:avLst/>
          </a:prstGeom>
        </p:spPr>
        <p:txBody>
          <a:bodyPr wrap="square">
            <a:spAutoFit/>
          </a:bodyPr>
          <a:lstStyle/>
          <a:p>
            <a:pPr algn="ctr"/>
            <a:endParaRPr lang="en-AU" sz="2800" b="1" dirty="0" smtClean="0"/>
          </a:p>
          <a:p>
            <a:pPr algn="ctr"/>
            <a:r>
              <a:rPr lang="en-AU" sz="2800" b="1" dirty="0" smtClean="0"/>
              <a:t>INTRODUCING</a:t>
            </a:r>
          </a:p>
          <a:p>
            <a:pPr algn="ctr"/>
            <a:endParaRPr lang="en-AU" sz="2800" b="1" dirty="0" smtClean="0"/>
          </a:p>
          <a:p>
            <a:pPr algn="ctr"/>
            <a:r>
              <a:rPr lang="en-AU" sz="7200" b="1" i="1" dirty="0" smtClean="0">
                <a:solidFill>
                  <a:srgbClr val="2B03BD"/>
                </a:solidFill>
                <a:effectLst>
                  <a:outerShdw blurRad="38100" dist="38100" dir="2700000" algn="tl">
                    <a:srgbClr val="000000">
                      <a:alpha val="43137"/>
                    </a:srgbClr>
                  </a:outerShdw>
                </a:effectLst>
              </a:rPr>
              <a:t>Solutions for Men</a:t>
            </a:r>
            <a:endParaRPr lang="en-AU" sz="7200" dirty="0" smtClean="0"/>
          </a:p>
          <a:p>
            <a:pPr algn="ctr"/>
            <a:endParaRPr lang="en-AU" sz="2800" b="1" i="1" dirty="0" smtClean="0">
              <a:solidFill>
                <a:srgbClr val="FF0000"/>
              </a:solidFill>
            </a:endParaRPr>
          </a:p>
          <a:p>
            <a:pPr algn="ctr"/>
            <a:r>
              <a:rPr lang="en-AU" sz="3600" b="1" i="1" dirty="0" smtClean="0">
                <a:solidFill>
                  <a:srgbClr val="FF0000"/>
                </a:solidFill>
              </a:rPr>
              <a:t>Supporting Men - Changing Lives</a:t>
            </a:r>
          </a:p>
          <a:p>
            <a:pPr algn="ctr"/>
            <a:endParaRPr lang="en-AU" sz="3200" b="1" i="1" dirty="0" smtClean="0"/>
          </a:p>
          <a:p>
            <a:pPr algn="ctr"/>
            <a:r>
              <a:rPr lang="en-AU" sz="3200" dirty="0" smtClean="0"/>
              <a:t>A not-for profit service provided by</a:t>
            </a:r>
          </a:p>
          <a:p>
            <a:pPr algn="ctr"/>
            <a:r>
              <a:rPr lang="en-AU" sz="3200" dirty="0" smtClean="0"/>
              <a:t>the </a:t>
            </a:r>
            <a:r>
              <a:rPr lang="en-AU" sz="3200" i="1" dirty="0" smtClean="0">
                <a:effectLst>
                  <a:outerShdw blurRad="38100" dist="38100" dir="2700000" algn="tl">
                    <a:srgbClr val="000000">
                      <a:alpha val="43137"/>
                    </a:srgbClr>
                  </a:outerShdw>
                </a:effectLst>
              </a:rPr>
              <a:t>Australian Institute of Male Health and Studies</a:t>
            </a:r>
            <a:endParaRPr lang="en-AU" sz="3200" i="1" dirty="0">
              <a:effectLst>
                <a:outerShdw blurRad="38100" dist="38100" dir="2700000" algn="tl">
                  <a:srgbClr val="000000">
                    <a:alpha val="43137"/>
                  </a:srgbClr>
                </a:outerShdw>
              </a:effectLst>
            </a:endParaRPr>
          </a:p>
          <a:p>
            <a:pPr algn="ctr"/>
            <a:endParaRPr lang="en-AU" dirty="0" smtClean="0"/>
          </a:p>
          <a:p>
            <a:pPr algn="ctr"/>
            <a:endParaRPr lang="en-AU" dirty="0"/>
          </a:p>
          <a:p>
            <a:pPr algn="ctr"/>
            <a:endParaRPr lang="en-A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457200" y="1600200"/>
            <a:ext cx="8229600" cy="4925144"/>
          </a:xfrm>
        </p:spPr>
        <p:txBody>
          <a:bodyPr>
            <a:normAutofit fontScale="77500" lnSpcReduction="20000"/>
          </a:bodyPr>
          <a:lstStyle/>
          <a:p>
            <a:pPr algn="ctr">
              <a:buNone/>
            </a:pPr>
            <a:r>
              <a:rPr lang="en-AU" sz="2200" b="1" i="1" dirty="0" smtClean="0">
                <a:solidFill>
                  <a:srgbClr val="FF3300"/>
                </a:solidFill>
                <a:effectLst>
                  <a:outerShdw blurRad="38100" dist="38100" dir="2700000" algn="tl">
                    <a:srgbClr val="000000">
                      <a:alpha val="43137"/>
                    </a:srgbClr>
                  </a:outerShdw>
                </a:effectLst>
              </a:rPr>
              <a:t>References</a:t>
            </a:r>
          </a:p>
          <a:p>
            <a:pPr algn="ctr">
              <a:buNone/>
            </a:pPr>
            <a:endParaRPr lang="en-AU" sz="2200" b="1" i="1" dirty="0" smtClean="0">
              <a:solidFill>
                <a:srgbClr val="FF3300"/>
              </a:solidFill>
              <a:effectLst>
                <a:outerShdw blurRad="38100" dist="38100" dir="2700000" algn="tl">
                  <a:srgbClr val="000000">
                    <a:alpha val="43137"/>
                  </a:srgbClr>
                </a:outerShdw>
              </a:effectLst>
            </a:endParaRPr>
          </a:p>
          <a:p>
            <a:pPr>
              <a:buNone/>
            </a:pPr>
            <a:r>
              <a:rPr lang="en-AU" sz="1600" i="1" dirty="0" smtClean="0"/>
              <a:t>ABS, 2008, Catalogue 3303.0, 2010; DOHA, 2010.</a:t>
            </a:r>
          </a:p>
          <a:p>
            <a:pPr>
              <a:buNone/>
            </a:pPr>
            <a:endParaRPr lang="en-AU" sz="1600" i="1" dirty="0" smtClean="0"/>
          </a:p>
          <a:p>
            <a:pPr>
              <a:buNone/>
            </a:pPr>
            <a:r>
              <a:rPr lang="en-AU" sz="1600" dirty="0" smtClean="0"/>
              <a:t>Ashfield, J. (2010) </a:t>
            </a:r>
            <a:r>
              <a:rPr lang="en-AU" sz="1600" b="1" dirty="0" smtClean="0"/>
              <a:t>Doing psychotherapy with men: practicing ethical counselling and psychotherapy</a:t>
            </a:r>
            <a:r>
              <a:rPr lang="en-AU" sz="1600" dirty="0" smtClean="0"/>
              <a:t> </a:t>
            </a:r>
            <a:r>
              <a:rPr lang="en-AU" sz="1600" b="1" dirty="0" smtClean="0"/>
              <a:t>with men</a:t>
            </a:r>
            <a:r>
              <a:rPr lang="en-AU" sz="1600" dirty="0" smtClean="0"/>
              <a:t> (South Australia: Peacock Publications).</a:t>
            </a:r>
          </a:p>
          <a:p>
            <a:pPr>
              <a:buNone/>
            </a:pPr>
            <a:endParaRPr lang="en-AU" sz="1600" i="1" dirty="0" smtClean="0"/>
          </a:p>
          <a:p>
            <a:pPr>
              <a:buNone/>
            </a:pPr>
            <a:r>
              <a:rPr lang="en-AU" sz="1600" dirty="0" smtClean="0"/>
              <a:t>Buckley, D. &amp; Lower, T. (2002) </a:t>
            </a:r>
            <a:r>
              <a:rPr lang="en-AU" sz="1600" b="1" dirty="0" smtClean="0"/>
              <a:t>Factors influencing the utilisation of health services by rural men</a:t>
            </a:r>
            <a:r>
              <a:rPr lang="en-AU" sz="1600" dirty="0" smtClean="0"/>
              <a:t>. (In: </a:t>
            </a:r>
            <a:r>
              <a:rPr lang="en-AU" sz="1600" i="1" dirty="0" smtClean="0"/>
              <a:t>Australian health review</a:t>
            </a:r>
            <a:r>
              <a:rPr lang="en-AU" sz="1600" dirty="0" smtClean="0"/>
              <a:t>. Vol.</a:t>
            </a:r>
            <a:r>
              <a:rPr lang="en-AU" sz="1600" b="1" dirty="0" smtClean="0"/>
              <a:t> </a:t>
            </a:r>
            <a:r>
              <a:rPr lang="en-AU" sz="1600" dirty="0" smtClean="0"/>
              <a:t>25, No. 2).</a:t>
            </a:r>
          </a:p>
          <a:p>
            <a:pPr>
              <a:buNone/>
            </a:pPr>
            <a:endParaRPr lang="en-AU" sz="1600" i="1" dirty="0" smtClean="0"/>
          </a:p>
          <a:p>
            <a:pPr>
              <a:buNone/>
            </a:pPr>
            <a:r>
              <a:rPr lang="en-AU" sz="1600" dirty="0" smtClean="0"/>
              <a:t>New South Wales. Department of Health. (2000) </a:t>
            </a:r>
            <a:r>
              <a:rPr lang="en-AU" sz="1600" b="1" dirty="0" smtClean="0"/>
              <a:t>The health of the people of New South Wales – report of the Chief Health Officer</a:t>
            </a:r>
            <a:r>
              <a:rPr lang="en-AU" sz="1600" dirty="0" smtClean="0"/>
              <a:t>.</a:t>
            </a:r>
          </a:p>
          <a:p>
            <a:pPr>
              <a:buNone/>
            </a:pPr>
            <a:endParaRPr lang="en-AU" sz="1600" dirty="0" smtClean="0"/>
          </a:p>
          <a:p>
            <a:pPr>
              <a:buNone/>
            </a:pPr>
            <a:r>
              <a:rPr lang="en-AU" sz="1600" dirty="0" smtClean="0"/>
              <a:t>Royal Australian College of General Practitioners (2006) </a:t>
            </a:r>
            <a:r>
              <a:rPr lang="en-AU" sz="1600" b="1" dirty="0" smtClean="0"/>
              <a:t>Position statement on the role of general practitioners in delivering healthcare to Australian men. </a:t>
            </a:r>
            <a:r>
              <a:rPr lang="en-AU" sz="1600" dirty="0" smtClean="0"/>
              <a:t>(South Melbourne: RACGP)</a:t>
            </a:r>
          </a:p>
          <a:p>
            <a:pPr>
              <a:buNone/>
            </a:pPr>
            <a:endParaRPr lang="en-AU" sz="1600" dirty="0" smtClean="0"/>
          </a:p>
          <a:p>
            <a:pPr>
              <a:buNone/>
            </a:pPr>
            <a:r>
              <a:rPr lang="en-AU" sz="1600" dirty="0" smtClean="0"/>
              <a:t>Smith, J., </a:t>
            </a:r>
            <a:r>
              <a:rPr lang="en-AU" sz="1600" dirty="0" err="1" smtClean="0"/>
              <a:t>Braunack</a:t>
            </a:r>
            <a:r>
              <a:rPr lang="en-AU" sz="1600" dirty="0" smtClean="0"/>
              <a:t>-Mayer, A. &amp; </a:t>
            </a:r>
            <a:r>
              <a:rPr lang="en-AU" sz="1600" dirty="0" err="1" smtClean="0"/>
              <a:t>Wittert</a:t>
            </a:r>
            <a:r>
              <a:rPr lang="en-AU" sz="1600" dirty="0" smtClean="0"/>
              <a:t>, G., 2006. </a:t>
            </a:r>
            <a:r>
              <a:rPr lang="en-AU" sz="1600" b="1" dirty="0" smtClean="0"/>
              <a:t>What do we know about men's help-seeking and health service use</a:t>
            </a:r>
            <a:r>
              <a:rPr lang="en-AU" sz="1600" dirty="0" smtClean="0"/>
              <a:t>? in </a:t>
            </a:r>
            <a:r>
              <a:rPr lang="en-AU" sz="1600" i="1" dirty="0" smtClean="0"/>
              <a:t>Medical Journal of Australia</a:t>
            </a:r>
            <a:r>
              <a:rPr lang="en-AU" sz="1600" dirty="0" smtClean="0"/>
              <a:t>, Vol.184, No. 2,  pp. 81- 83.</a:t>
            </a:r>
          </a:p>
          <a:p>
            <a:pPr>
              <a:buNone/>
            </a:pPr>
            <a:endParaRPr lang="en-AU" sz="1600" dirty="0" smtClean="0"/>
          </a:p>
          <a:p>
            <a:pPr>
              <a:buNone/>
            </a:pPr>
            <a:r>
              <a:rPr lang="en-AU" sz="1500" dirty="0" err="1" smtClean="0"/>
              <a:t>Sher</a:t>
            </a:r>
            <a:r>
              <a:rPr lang="en-AU" sz="1500" dirty="0" smtClean="0"/>
              <a:t>, L. (2006) </a:t>
            </a:r>
            <a:r>
              <a:rPr lang="en-AU" sz="1500" b="1" dirty="0" smtClean="0"/>
              <a:t>Alcohol consumption and suicide. </a:t>
            </a:r>
            <a:r>
              <a:rPr lang="en-AU" sz="1500" dirty="0" smtClean="0"/>
              <a:t>(In: </a:t>
            </a:r>
            <a:r>
              <a:rPr lang="en-AU" sz="1500" i="1" dirty="0" smtClean="0"/>
              <a:t>QJM: an international journal of medicine. </a:t>
            </a:r>
            <a:r>
              <a:rPr lang="en-AU" sz="1500" dirty="0" smtClean="0"/>
              <a:t>Vol. 99, No. 1, pp. 57-61)</a:t>
            </a:r>
          </a:p>
          <a:p>
            <a:pPr>
              <a:buNone/>
            </a:pPr>
            <a:endParaRPr lang="en-AU" sz="1600" dirty="0" smtClean="0"/>
          </a:p>
          <a:p>
            <a:pPr>
              <a:buNone/>
            </a:pPr>
            <a:r>
              <a:rPr lang="en-AU" sz="1600" dirty="0" smtClean="0"/>
              <a:t>Tudiver, F. &amp; Talbot, Y. (1999) </a:t>
            </a:r>
            <a:r>
              <a:rPr lang="en-AU" sz="1600" b="1" dirty="0" smtClean="0"/>
              <a:t>Why don’t men seek help? Family physicians’ perspectives on help-seeking behaviours in men. </a:t>
            </a:r>
            <a:r>
              <a:rPr lang="en-AU" sz="1600" dirty="0" smtClean="0"/>
              <a:t>(In: </a:t>
            </a:r>
            <a:r>
              <a:rPr lang="en-AU" sz="1600" i="1" dirty="0" smtClean="0"/>
              <a:t>Journal of family practice. </a:t>
            </a:r>
            <a:r>
              <a:rPr lang="en-AU" sz="1600" dirty="0" smtClean="0"/>
              <a:t>Vol. 48, No. 1).</a:t>
            </a:r>
          </a:p>
          <a:p>
            <a:pPr>
              <a:buNone/>
            </a:pPr>
            <a:endParaRPr lang="en-AU" sz="1600" dirty="0" smtClean="0"/>
          </a:p>
          <a:p>
            <a:pPr>
              <a:buNone/>
            </a:pPr>
            <a:r>
              <a:rPr lang="en-AU" sz="1600" dirty="0" smtClean="0"/>
              <a:t>Woods, M. (2001) </a:t>
            </a:r>
            <a:r>
              <a:rPr lang="en-AU" sz="1600" b="1" dirty="0" smtClean="0"/>
              <a:t>Men’s use of GP services. </a:t>
            </a:r>
            <a:r>
              <a:rPr lang="en-AU" sz="1600" dirty="0" smtClean="0"/>
              <a:t>(New South Wales Public Health Bulletin, Vol. 12, No. 12).</a:t>
            </a:r>
          </a:p>
          <a:p>
            <a:pPr algn="ctr">
              <a:buNone/>
            </a:pPr>
            <a:endParaRPr lang="en-AU" sz="1600" i="1" dirty="0" smtClean="0"/>
          </a:p>
          <a:p>
            <a:pPr algn="ctr">
              <a:buNone/>
            </a:pPr>
            <a:endParaRPr lang="en-AU" sz="4000" b="1" i="1" dirty="0" smtClean="0">
              <a:solidFill>
                <a:srgbClr val="FF3300"/>
              </a:solidFill>
              <a:effectLst>
                <a:outerShdw blurRad="38100" dist="38100" dir="2700000" algn="tl">
                  <a:srgbClr val="000000">
                    <a:alpha val="43137"/>
                  </a:srgbClr>
                </a:outerShdw>
              </a:effectLst>
            </a:endParaRPr>
          </a:p>
          <a:p>
            <a:pPr algn="ctr">
              <a:buNone/>
            </a:pPr>
            <a:endParaRPr lang="en-AU" sz="1400" b="1" i="1" dirty="0" smtClean="0">
              <a:solidFill>
                <a:srgbClr val="FF33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fontScale="90000"/>
          </a:bodyPr>
          <a:lstStyle/>
          <a:p>
            <a:r>
              <a:rPr lang="en-AU" sz="4000" b="1" i="1" dirty="0" smtClean="0">
                <a:solidFill>
                  <a:srgbClr val="2B03BD"/>
                </a:solidFill>
                <a:effectLst>
                  <a:outerShdw blurRad="38100" dist="38100" dir="2700000" algn="tl">
                    <a:srgbClr val="000000">
                      <a:alpha val="43137"/>
                    </a:srgbClr>
                  </a:outerShdw>
                </a:effectLst>
              </a:rPr>
              <a:t>Solutions for Men</a:t>
            </a:r>
            <a:br>
              <a:rPr lang="en-AU" sz="4000" b="1" i="1" dirty="0" smtClean="0">
                <a:solidFill>
                  <a:srgbClr val="2B03BD"/>
                </a:solidFill>
                <a:effectLst>
                  <a:outerShdw blurRad="38100" dist="38100" dir="2700000" algn="tl">
                    <a:srgbClr val="000000">
                      <a:alpha val="43137"/>
                    </a:srgbClr>
                  </a:outerShdw>
                </a:effectLst>
              </a:rPr>
            </a:br>
            <a:r>
              <a:rPr lang="en-AU" sz="1800" b="1" i="1" dirty="0" smtClean="0"/>
              <a:t>Supporting Men - Changing Lives</a:t>
            </a:r>
            <a:r>
              <a:rPr lang="en-AU" sz="4000" b="1" i="1" dirty="0" smtClean="0"/>
              <a:t/>
            </a:r>
            <a:br>
              <a:rPr lang="en-AU" sz="4000" b="1" i="1" dirty="0" smtClean="0"/>
            </a:br>
            <a:r>
              <a:rPr lang="en-AU" sz="4000" b="1" i="1" dirty="0">
                <a:solidFill>
                  <a:srgbClr val="2B03BD"/>
                </a:solidFill>
                <a:effectLst>
                  <a:outerShdw blurRad="38100" dist="38100" dir="2700000" algn="tl">
                    <a:srgbClr val="000000">
                      <a:alpha val="43137"/>
                    </a:srgbClr>
                  </a:outerShdw>
                </a:effectLst>
              </a:rPr>
              <a:t/>
            </a:r>
            <a:br>
              <a:rPr lang="en-AU" sz="4000" b="1" i="1" dirty="0">
                <a:solidFill>
                  <a:srgbClr val="2B03BD"/>
                </a:solidFill>
                <a:effectLst>
                  <a:outerShdw blurRad="38100" dist="38100" dir="2700000" algn="tl">
                    <a:srgbClr val="000000">
                      <a:alpha val="43137"/>
                    </a:srgbClr>
                  </a:outerShdw>
                </a:effectLst>
              </a:rPr>
            </a:br>
            <a:r>
              <a:rPr lang="en-AU" i="1" dirty="0" smtClean="0">
                <a:solidFill>
                  <a:srgbClr val="2B03BD"/>
                </a:solidFill>
              </a:rPr>
              <a:t/>
            </a:r>
            <a:br>
              <a:rPr lang="en-AU" i="1" dirty="0" smtClean="0">
                <a:solidFill>
                  <a:srgbClr val="2B03BD"/>
                </a:solidFill>
              </a:rPr>
            </a:br>
            <a:r>
              <a:rPr lang="en-AU" i="1" dirty="0" smtClean="0">
                <a:solidFill>
                  <a:srgbClr val="2B03BD"/>
                </a:solidFill>
              </a:rPr>
              <a:t/>
            </a:r>
            <a:br>
              <a:rPr lang="en-AU" i="1" dirty="0" smtClean="0">
                <a:solidFill>
                  <a:srgbClr val="2B03BD"/>
                </a:solidFill>
              </a:rPr>
            </a:br>
            <a:endParaRPr lang="en-AU" dirty="0">
              <a:solidFill>
                <a:srgbClr val="2B03BD"/>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2910" y="1785926"/>
            <a:ext cx="8229600" cy="4525963"/>
          </a:xfrm>
        </p:spPr>
        <p:txBody>
          <a:bodyPr>
            <a:normAutofit fontScale="92500" lnSpcReduction="10000"/>
          </a:bodyPr>
          <a:lstStyle/>
          <a:p>
            <a:pPr>
              <a:buNone/>
            </a:pPr>
            <a:r>
              <a:rPr lang="en-AU" b="1" dirty="0" smtClean="0">
                <a:solidFill>
                  <a:srgbClr val="FF0000"/>
                </a:solidFill>
              </a:rPr>
              <a:t>Some facts</a:t>
            </a:r>
            <a:r>
              <a:rPr lang="en-AU" dirty="0" smtClean="0">
                <a:solidFill>
                  <a:srgbClr val="FF0000"/>
                </a:solidFill>
              </a:rPr>
              <a:t>:</a:t>
            </a:r>
          </a:p>
          <a:p>
            <a:pPr>
              <a:buNone/>
            </a:pPr>
            <a:r>
              <a:rPr lang="en-AU" dirty="0" smtClean="0"/>
              <a:t>In Australia (2008) total deaths by suicide were 2,191. Of these </a:t>
            </a:r>
            <a:r>
              <a:rPr lang="en-AU" dirty="0" smtClean="0">
                <a:solidFill>
                  <a:srgbClr val="FF0000"/>
                </a:solidFill>
              </a:rPr>
              <a:t>1,710 deaths (78%) were male</a:t>
            </a:r>
            <a:r>
              <a:rPr lang="en-AU" dirty="0" smtClean="0"/>
              <a:t>, with the highest rate being for males aged 40-44*</a:t>
            </a:r>
          </a:p>
          <a:p>
            <a:pPr>
              <a:buNone/>
            </a:pPr>
            <a:r>
              <a:rPr lang="en-AU" dirty="0" smtClean="0">
                <a:solidFill>
                  <a:srgbClr val="FF0000"/>
                </a:solidFill>
              </a:rPr>
              <a:t>Alcohol</a:t>
            </a:r>
            <a:r>
              <a:rPr lang="en-AU" dirty="0" smtClean="0"/>
              <a:t> intoxication (compared with abstinence) </a:t>
            </a:r>
            <a:r>
              <a:rPr lang="en-AU" dirty="0" smtClean="0">
                <a:solidFill>
                  <a:srgbClr val="FF0000"/>
                </a:solidFill>
              </a:rPr>
              <a:t>increases suicide risk by up to 90 times</a:t>
            </a:r>
            <a:r>
              <a:rPr lang="en-AU" dirty="0" smtClean="0"/>
              <a:t>**</a:t>
            </a:r>
          </a:p>
          <a:p>
            <a:pPr>
              <a:buNone/>
            </a:pPr>
            <a:r>
              <a:rPr lang="en-AU" dirty="0" smtClean="0"/>
              <a:t>Suicide is difficult to predict, potentially catastrophic in outcome, yet preventable.</a:t>
            </a:r>
          </a:p>
          <a:p>
            <a:pPr>
              <a:buNone/>
            </a:pPr>
            <a:endParaRPr lang="en-AU" sz="1500" i="1" dirty="0" smtClean="0"/>
          </a:p>
          <a:p>
            <a:pPr>
              <a:buNone/>
            </a:pPr>
            <a:endParaRPr lang="en-AU" sz="1500" i="1" dirty="0" smtClean="0"/>
          </a:p>
          <a:p>
            <a:pPr algn="ctr">
              <a:buNone/>
            </a:pPr>
            <a:r>
              <a:rPr lang="en-AU" sz="1300" i="1" dirty="0" smtClean="0"/>
              <a:t>*ABS, 2008, Catalogue 3303.0, 2010; DOHA, 2010.</a:t>
            </a:r>
            <a:r>
              <a:rPr lang="en-AU" sz="1300" dirty="0" smtClean="0"/>
              <a:t> **</a:t>
            </a:r>
            <a:r>
              <a:rPr lang="en-AU" sz="1300" i="1" dirty="0" err="1" smtClean="0"/>
              <a:t>Sher</a:t>
            </a:r>
            <a:r>
              <a:rPr lang="en-AU" sz="1300" i="1" dirty="0" smtClean="0"/>
              <a:t>, L., 2006.</a:t>
            </a:r>
            <a:endParaRPr lang="en-AU" sz="13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fontScale="90000"/>
          </a:bodyPr>
          <a:lstStyle/>
          <a:p>
            <a:r>
              <a:rPr lang="en-AU" sz="4000" b="1" i="1" dirty="0" smtClean="0">
                <a:solidFill>
                  <a:srgbClr val="2B03BD"/>
                </a:solidFill>
                <a:effectLst>
                  <a:outerShdw blurRad="38100" dist="38100" dir="2700000" algn="tl">
                    <a:srgbClr val="000000">
                      <a:alpha val="43137"/>
                    </a:srgbClr>
                  </a:outerShdw>
                </a:effectLst>
              </a:rPr>
              <a:t>Solutions for Men</a:t>
            </a:r>
            <a:br>
              <a:rPr lang="en-AU" sz="4000" b="1" i="1" dirty="0" smtClean="0">
                <a:solidFill>
                  <a:srgbClr val="2B03BD"/>
                </a:solidFill>
                <a:effectLst>
                  <a:outerShdw blurRad="38100" dist="38100" dir="2700000" algn="tl">
                    <a:srgbClr val="000000">
                      <a:alpha val="43137"/>
                    </a:srgbClr>
                  </a:outerShdw>
                </a:effectLst>
              </a:rPr>
            </a:br>
            <a:r>
              <a:rPr lang="en-AU" sz="1800" b="1" i="1" dirty="0" smtClean="0"/>
              <a:t>Supporting Men - Changing Lives</a:t>
            </a:r>
            <a:r>
              <a:rPr lang="en-AU" sz="4800" b="1" i="1" dirty="0" smtClean="0"/>
              <a:t/>
            </a:r>
            <a:br>
              <a:rPr lang="en-AU" sz="4800" b="1" i="1" dirty="0" smtClean="0"/>
            </a:br>
            <a:r>
              <a:rPr lang="en-AU" sz="4800" i="1" dirty="0" smtClean="0">
                <a:solidFill>
                  <a:srgbClr val="2B03BD"/>
                </a:solidFill>
              </a:rPr>
              <a:t/>
            </a:r>
            <a:br>
              <a:rPr lang="en-AU" sz="4800" i="1" dirty="0" smtClean="0">
                <a:solidFill>
                  <a:srgbClr val="2B03BD"/>
                </a:solidFill>
              </a:rPr>
            </a:br>
            <a:endParaRPr lang="en-AU" dirty="0"/>
          </a:p>
        </p:txBody>
      </p:sp>
      <p:sp>
        <p:nvSpPr>
          <p:cNvPr id="3" name="Content Placeholder 2"/>
          <p:cNvSpPr>
            <a:spLocks noGrp="1"/>
          </p:cNvSpPr>
          <p:nvPr>
            <p:ph idx="1"/>
          </p:nvPr>
        </p:nvSpPr>
        <p:spPr>
          <a:xfrm>
            <a:off x="642910" y="1785926"/>
            <a:ext cx="8229600" cy="5184576"/>
          </a:xfrm>
        </p:spPr>
        <p:txBody>
          <a:bodyPr>
            <a:normAutofit fontScale="92500" lnSpcReduction="10000"/>
          </a:bodyPr>
          <a:lstStyle/>
          <a:p>
            <a:pPr>
              <a:buNone/>
            </a:pPr>
            <a:r>
              <a:rPr lang="en-AU" b="1" dirty="0" smtClean="0">
                <a:solidFill>
                  <a:srgbClr val="FF0000"/>
                </a:solidFill>
              </a:rPr>
              <a:t>Some facts</a:t>
            </a:r>
            <a:r>
              <a:rPr lang="en-AU" dirty="0" smtClean="0">
                <a:solidFill>
                  <a:srgbClr val="FF0000"/>
                </a:solidFill>
              </a:rPr>
              <a:t>:</a:t>
            </a:r>
          </a:p>
          <a:p>
            <a:pPr>
              <a:buNone/>
            </a:pPr>
            <a:r>
              <a:rPr lang="en-AU" dirty="0" smtClean="0"/>
              <a:t>In many rural and remote areas no services are available to cater for men</a:t>
            </a:r>
          </a:p>
          <a:p>
            <a:pPr>
              <a:buNone/>
            </a:pPr>
            <a:r>
              <a:rPr lang="en-AU" dirty="0" smtClean="0"/>
              <a:t>Where counselling and mental health support services do exist, often they don’t cater well for men*</a:t>
            </a:r>
          </a:p>
          <a:p>
            <a:pPr>
              <a:buNone/>
            </a:pPr>
            <a:r>
              <a:rPr lang="en-AU" dirty="0" smtClean="0"/>
              <a:t>Men are significantly less likely to use mainstream services than women*</a:t>
            </a:r>
          </a:p>
          <a:p>
            <a:pPr>
              <a:buNone/>
            </a:pPr>
            <a:endParaRPr lang="en-AU" dirty="0" smtClean="0"/>
          </a:p>
          <a:p>
            <a:pPr algn="ctr">
              <a:buNone/>
            </a:pPr>
            <a:r>
              <a:rPr lang="en-AU" sz="1300" i="1" dirty="0" smtClean="0"/>
              <a:t>*Woods, M., 2001; Tudiver, F. &amp;</a:t>
            </a:r>
            <a:r>
              <a:rPr lang="en-AU" sz="1300" dirty="0" smtClean="0"/>
              <a:t> </a:t>
            </a:r>
            <a:r>
              <a:rPr lang="en-AU" sz="1300" i="1" dirty="0" smtClean="0"/>
              <a:t>Talbot, Y., 1999; NSW Department of Health, 2000; Buckley, D.</a:t>
            </a:r>
            <a:endParaRPr lang="en-AU" sz="1300" dirty="0" smtClean="0"/>
          </a:p>
          <a:p>
            <a:pPr algn="ctr">
              <a:buNone/>
            </a:pPr>
            <a:r>
              <a:rPr lang="en-AU" sz="1300" i="1" dirty="0" smtClean="0"/>
              <a:t>&amp; Lower, T., 2002; RACGP, 2006; Smith, J., </a:t>
            </a:r>
            <a:r>
              <a:rPr lang="en-AU" sz="1300" i="1" dirty="0" err="1" smtClean="0"/>
              <a:t>Braunack</a:t>
            </a:r>
            <a:r>
              <a:rPr lang="en-AU" sz="1300" i="1" dirty="0" smtClean="0"/>
              <a:t>-Mayer, A. &amp; </a:t>
            </a:r>
            <a:r>
              <a:rPr lang="en-AU" sz="1300" i="1" dirty="0" err="1" smtClean="0"/>
              <a:t>Wittert</a:t>
            </a:r>
            <a:r>
              <a:rPr lang="en-AU" sz="1300" i="1" dirty="0" smtClean="0"/>
              <a:t>, G., 2006; Ashfield, J., 2010.</a:t>
            </a:r>
          </a:p>
          <a:p>
            <a:pPr algn="ctr">
              <a:buNone/>
            </a:pPr>
            <a:r>
              <a:rPr lang="en-AU" sz="2000" dirty="0" smtClean="0"/>
              <a:t> </a:t>
            </a:r>
          </a:p>
          <a:p>
            <a:pPr>
              <a:buNone/>
            </a:pPr>
            <a:endParaRPr lang="en-AU"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642910" y="1714488"/>
            <a:ext cx="8229600" cy="4709120"/>
          </a:xfrm>
        </p:spPr>
        <p:txBody>
          <a:bodyPr>
            <a:normAutofit/>
          </a:bodyPr>
          <a:lstStyle/>
          <a:p>
            <a:pPr>
              <a:buNone/>
            </a:pPr>
            <a:r>
              <a:rPr lang="en-AU" sz="3000" b="1" dirty="0" smtClean="0">
                <a:solidFill>
                  <a:srgbClr val="FF0000"/>
                </a:solidFill>
              </a:rPr>
              <a:t>We believe that:</a:t>
            </a:r>
          </a:p>
          <a:p>
            <a:pPr>
              <a:buNone/>
            </a:pPr>
            <a:r>
              <a:rPr lang="en-AU" dirty="0" smtClean="0">
                <a:effectLst>
                  <a:outerShdw blurRad="38100" dist="38100" dir="2700000" algn="tl">
                    <a:srgbClr val="000000">
                      <a:alpha val="43137"/>
                    </a:srgbClr>
                  </a:outerShdw>
                </a:effectLst>
              </a:rPr>
              <a:t>Prevention is always better than cure</a:t>
            </a:r>
          </a:p>
          <a:p>
            <a:pPr>
              <a:buNone/>
            </a:pPr>
            <a:r>
              <a:rPr lang="en-AU" dirty="0" smtClean="0"/>
              <a:t>Often, if men receive early assistance with personal or relationship problems, they can be ‘nipped in the bud’</a:t>
            </a:r>
          </a:p>
          <a:p>
            <a:pPr>
              <a:buNone/>
            </a:pPr>
            <a:r>
              <a:rPr lang="en-AU" dirty="0" smtClean="0"/>
              <a:t>The same is often true of mental health problems and the first signs of mental disorder</a:t>
            </a:r>
            <a:endParaRPr lang="en-AU" dirty="0"/>
          </a:p>
          <a:p>
            <a:endParaRPr lang="en-AU" dirty="0"/>
          </a:p>
          <a:p>
            <a:endParaRPr lang="en-A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642910" y="1714488"/>
            <a:ext cx="8229600" cy="4525963"/>
          </a:xfrm>
        </p:spPr>
        <p:txBody>
          <a:bodyPr/>
          <a:lstStyle/>
          <a:p>
            <a:pPr>
              <a:buNone/>
            </a:pPr>
            <a:r>
              <a:rPr lang="en-AU" sz="3000" b="1" dirty="0" smtClean="0">
                <a:solidFill>
                  <a:srgbClr val="FF0000"/>
                </a:solidFill>
              </a:rPr>
              <a:t>We believe that:</a:t>
            </a:r>
          </a:p>
          <a:p>
            <a:pPr>
              <a:buNone/>
            </a:pPr>
            <a:r>
              <a:rPr lang="en-AU" dirty="0" smtClean="0">
                <a:solidFill>
                  <a:srgbClr val="FF0000"/>
                </a:solidFill>
                <a:effectLst>
                  <a:outerShdw blurRad="38100" dist="38100" dir="2700000" algn="tl">
                    <a:srgbClr val="000000">
                      <a:alpha val="43137"/>
                    </a:srgbClr>
                  </a:outerShdw>
                </a:effectLst>
              </a:rPr>
              <a:t>Men deserve to have access </a:t>
            </a:r>
            <a:r>
              <a:rPr lang="en-AU" dirty="0" smtClean="0"/>
              <a:t>to a counsellor, therapist, or mental health support professional that has the specialised knowledge and skill to appreciate their issues and experience from a uniquely male perspective</a:t>
            </a:r>
            <a:endParaRPr lang="en-AU" sz="2800" dirty="0" smtClean="0"/>
          </a:p>
          <a:p>
            <a:pPr>
              <a:buNone/>
            </a:pPr>
            <a:endParaRPr lang="en-A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853136"/>
          </a:xfrm>
        </p:spPr>
        <p:txBody>
          <a:bodyPr>
            <a:normAutofit fontScale="55000" lnSpcReduction="20000"/>
          </a:bodyPr>
          <a:lstStyle/>
          <a:p>
            <a:pPr>
              <a:buNone/>
            </a:pPr>
            <a:r>
              <a:rPr lang="en-AU" sz="5100" b="1" dirty="0" smtClean="0">
                <a:solidFill>
                  <a:srgbClr val="FF0000"/>
                </a:solidFill>
              </a:rPr>
              <a:t>What do men seek help with?</a:t>
            </a:r>
          </a:p>
          <a:p>
            <a:pPr>
              <a:buNone/>
            </a:pPr>
            <a:endParaRPr lang="en-AU" dirty="0" smtClean="0"/>
          </a:p>
          <a:p>
            <a:pPr>
              <a:buNone/>
            </a:pPr>
            <a:r>
              <a:rPr lang="en-AU" b="1" dirty="0" smtClean="0"/>
              <a:t>- Life changes/major life transitions	     - Worries about children</a:t>
            </a:r>
            <a:endParaRPr lang="en-AU" dirty="0" smtClean="0"/>
          </a:p>
          <a:p>
            <a:pPr>
              <a:buNone/>
            </a:pPr>
            <a:r>
              <a:rPr lang="en-AU" b="1" dirty="0" smtClean="0"/>
              <a:t> </a:t>
            </a:r>
            <a:endParaRPr lang="en-AU" dirty="0" smtClean="0"/>
          </a:p>
          <a:p>
            <a:pPr>
              <a:buNone/>
            </a:pPr>
            <a:r>
              <a:rPr lang="en-AU" b="1" dirty="0" smtClean="0"/>
              <a:t>- To talk something through	                       - Coping with separation/divorce</a:t>
            </a:r>
            <a:endParaRPr lang="en-AU" dirty="0" smtClean="0"/>
          </a:p>
          <a:p>
            <a:pPr>
              <a:buNone/>
            </a:pPr>
            <a:r>
              <a:rPr lang="en-AU" b="1" dirty="0" smtClean="0"/>
              <a:t> </a:t>
            </a:r>
            <a:endParaRPr lang="en-AU" dirty="0" smtClean="0"/>
          </a:p>
          <a:p>
            <a:pPr>
              <a:buNone/>
            </a:pPr>
            <a:r>
              <a:rPr lang="en-AU" b="1" dirty="0" smtClean="0"/>
              <a:t>- Coping with a change in health                  - Often feeling angry</a:t>
            </a:r>
            <a:endParaRPr lang="en-AU" dirty="0" smtClean="0"/>
          </a:p>
          <a:p>
            <a:pPr>
              <a:buNone/>
            </a:pPr>
            <a:r>
              <a:rPr lang="en-AU" b="1" dirty="0" smtClean="0"/>
              <a:t> </a:t>
            </a:r>
            <a:endParaRPr lang="en-AU" dirty="0" smtClean="0"/>
          </a:p>
          <a:p>
            <a:pPr>
              <a:buNone/>
            </a:pPr>
            <a:r>
              <a:rPr lang="en-AU" b="1" dirty="0" smtClean="0"/>
              <a:t>- Parenting                                                        - Mental health support</a:t>
            </a:r>
            <a:endParaRPr lang="en-AU" dirty="0" smtClean="0"/>
          </a:p>
          <a:p>
            <a:pPr>
              <a:buNone/>
            </a:pPr>
            <a:r>
              <a:rPr lang="en-AU" b="1" dirty="0" smtClean="0"/>
              <a:t> </a:t>
            </a:r>
            <a:endParaRPr lang="en-AU" dirty="0" smtClean="0"/>
          </a:p>
          <a:p>
            <a:pPr>
              <a:buNone/>
            </a:pPr>
            <a:r>
              <a:rPr lang="en-AU" b="1" dirty="0" smtClean="0"/>
              <a:t>- Stress                                                               - Obsessional thinking</a:t>
            </a:r>
            <a:endParaRPr lang="en-AU" dirty="0" smtClean="0"/>
          </a:p>
          <a:p>
            <a:pPr>
              <a:buNone/>
            </a:pPr>
            <a:r>
              <a:rPr lang="en-AU" b="1" dirty="0" smtClean="0"/>
              <a:t> </a:t>
            </a:r>
            <a:endParaRPr lang="en-AU" dirty="0" smtClean="0"/>
          </a:p>
          <a:p>
            <a:pPr>
              <a:buNone/>
            </a:pPr>
            <a:r>
              <a:rPr lang="en-AU" b="1" dirty="0" smtClean="0"/>
              <a:t>- Feeling powerless/trapped                          - Sexual problems</a:t>
            </a:r>
            <a:endParaRPr lang="en-AU" dirty="0" smtClean="0"/>
          </a:p>
          <a:p>
            <a:pPr>
              <a:buNone/>
            </a:pPr>
            <a:r>
              <a:rPr lang="en-AU" b="1" dirty="0" smtClean="0"/>
              <a:t> </a:t>
            </a:r>
            <a:endParaRPr lang="en-AU" dirty="0" smtClean="0"/>
          </a:p>
          <a:p>
            <a:pPr>
              <a:buNone/>
            </a:pPr>
            <a:r>
              <a:rPr lang="en-AU" b="1" dirty="0" smtClean="0"/>
              <a:t>- Grief                                                                 - Problem with alcohol</a:t>
            </a:r>
            <a:endParaRPr lang="en-AU" dirty="0" smtClean="0"/>
          </a:p>
          <a:p>
            <a:pPr>
              <a:buNone/>
            </a:pPr>
            <a:r>
              <a:rPr lang="en-AU" b="1" dirty="0" smtClean="0"/>
              <a:t> </a:t>
            </a:r>
            <a:endParaRPr lang="en-AU" dirty="0" smtClean="0"/>
          </a:p>
          <a:p>
            <a:endParaRPr lang="en-AU" dirty="0" smtClean="0"/>
          </a:p>
          <a:p>
            <a:pPr>
              <a:buNone/>
            </a:pPr>
            <a:endParaRPr lang="en-AU"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rmAutofit fontScale="47500" lnSpcReduction="20000"/>
          </a:bodyPr>
          <a:lstStyle/>
          <a:p>
            <a:pPr>
              <a:buNone/>
            </a:pPr>
            <a:r>
              <a:rPr lang="en-AU" sz="5900" b="1" dirty="0" smtClean="0">
                <a:solidFill>
                  <a:srgbClr val="FF0000"/>
                </a:solidFill>
              </a:rPr>
              <a:t>What do men seek help with?</a:t>
            </a:r>
          </a:p>
          <a:p>
            <a:pPr>
              <a:buNone/>
            </a:pPr>
            <a:endParaRPr lang="en-AU" dirty="0" smtClean="0"/>
          </a:p>
          <a:p>
            <a:pPr>
              <a:buNone/>
            </a:pPr>
            <a:r>
              <a:rPr lang="en-AU" sz="3800" b="1" dirty="0" smtClean="0"/>
              <a:t>- Anxiety                                                        - Workplace conflict/problems</a:t>
            </a:r>
            <a:endParaRPr lang="en-AU" sz="3800" dirty="0" smtClean="0"/>
          </a:p>
          <a:p>
            <a:pPr>
              <a:buNone/>
            </a:pPr>
            <a:r>
              <a:rPr lang="en-AU" sz="3800" b="1" dirty="0" smtClean="0"/>
              <a:t> </a:t>
            </a:r>
            <a:endParaRPr lang="en-AU" sz="3800" dirty="0" smtClean="0"/>
          </a:p>
          <a:p>
            <a:pPr>
              <a:buNone/>
            </a:pPr>
            <a:r>
              <a:rPr lang="en-AU" sz="3800" b="1" dirty="0" smtClean="0"/>
              <a:t>- Experiencing panic                      	  - Marital or relationship issues</a:t>
            </a:r>
            <a:endParaRPr lang="en-AU" sz="3800" dirty="0" smtClean="0"/>
          </a:p>
          <a:p>
            <a:pPr>
              <a:buNone/>
            </a:pPr>
            <a:r>
              <a:rPr lang="en-AU" sz="3800" b="1" dirty="0" smtClean="0"/>
              <a:t> </a:t>
            </a:r>
            <a:endParaRPr lang="en-AU" sz="3800" dirty="0" smtClean="0"/>
          </a:p>
          <a:p>
            <a:pPr>
              <a:buNone/>
            </a:pPr>
            <a:r>
              <a:rPr lang="en-AU" sz="3800" b="1" dirty="0" smtClean="0"/>
              <a:t>- Depression                                                 - Worried about a friend/partner</a:t>
            </a:r>
            <a:endParaRPr lang="en-AU" sz="3800" dirty="0" smtClean="0"/>
          </a:p>
          <a:p>
            <a:pPr>
              <a:buNone/>
            </a:pPr>
            <a:r>
              <a:rPr lang="en-AU" sz="3800" b="1" dirty="0" smtClean="0"/>
              <a:t> </a:t>
            </a:r>
            <a:endParaRPr lang="en-AU" sz="3800" dirty="0" smtClean="0"/>
          </a:p>
          <a:p>
            <a:pPr>
              <a:buNone/>
            </a:pPr>
            <a:r>
              <a:rPr lang="en-AU" sz="3800" b="1" dirty="0" smtClean="0"/>
              <a:t>- Sleep problems                                          - Need help with problem solving</a:t>
            </a:r>
            <a:endParaRPr lang="en-AU" sz="3800" dirty="0" smtClean="0"/>
          </a:p>
          <a:p>
            <a:pPr>
              <a:buNone/>
            </a:pPr>
            <a:r>
              <a:rPr lang="en-AU" sz="3800" b="1" dirty="0" smtClean="0"/>
              <a:t> </a:t>
            </a:r>
            <a:endParaRPr lang="en-AU" sz="3800" dirty="0" smtClean="0"/>
          </a:p>
          <a:p>
            <a:pPr>
              <a:buNone/>
            </a:pPr>
            <a:r>
              <a:rPr lang="en-AU" sz="3800" b="1" dirty="0" smtClean="0"/>
              <a:t>- The effects of a traumatic experience</a:t>
            </a:r>
            <a:endParaRPr lang="en-AU" sz="3800" dirty="0" smtClean="0"/>
          </a:p>
          <a:p>
            <a:pPr>
              <a:buNone/>
            </a:pPr>
            <a:r>
              <a:rPr lang="en-AU" sz="3800" b="1" dirty="0" smtClean="0"/>
              <a:t> </a:t>
            </a:r>
            <a:endParaRPr lang="en-AU" sz="3800" dirty="0" smtClean="0"/>
          </a:p>
          <a:p>
            <a:pPr>
              <a:buNone/>
            </a:pPr>
            <a:r>
              <a:rPr lang="en-AU" sz="3800" b="1" dirty="0" smtClean="0"/>
              <a:t>- Problems arising from Defence Force experiences</a:t>
            </a:r>
            <a:endParaRPr lang="en-AU" sz="3800" dirty="0" smtClean="0"/>
          </a:p>
          <a:p>
            <a:pPr>
              <a:buNone/>
            </a:pPr>
            <a:r>
              <a:rPr lang="en-AU" sz="3800" b="1" dirty="0" smtClean="0"/>
              <a:t> </a:t>
            </a:r>
            <a:endParaRPr lang="en-AU" sz="3800" dirty="0" smtClean="0"/>
          </a:p>
          <a:p>
            <a:pPr>
              <a:buNone/>
            </a:pPr>
            <a:r>
              <a:rPr lang="en-AU" sz="3800" b="1" dirty="0" smtClean="0"/>
              <a:t>- Having suicidal thoughts	                    - Just need a ‘sounding board’</a:t>
            </a:r>
            <a:endParaRPr lang="en-AU" sz="3800" dirty="0" smtClean="0"/>
          </a:p>
          <a:p>
            <a:pPr>
              <a:buNone/>
            </a:pPr>
            <a:r>
              <a:rPr lang="en-AU" dirty="0" smtClean="0"/>
              <a:t> </a:t>
            </a:r>
            <a:endParaRPr lang="en-A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rmAutofit/>
          </a:bodyPr>
          <a:lstStyle/>
          <a:p>
            <a:r>
              <a:rPr lang="en-AU" sz="3600" b="1" i="1" dirty="0" smtClean="0">
                <a:solidFill>
                  <a:srgbClr val="2B03BD"/>
                </a:solidFill>
                <a:effectLst>
                  <a:outerShdw blurRad="38100" dist="38100" dir="2700000" algn="tl">
                    <a:srgbClr val="000000">
                      <a:alpha val="43137"/>
                    </a:srgbClr>
                  </a:outerShdw>
                </a:effectLst>
              </a:rPr>
              <a:t>Solutions for Men</a:t>
            </a:r>
            <a:r>
              <a:rPr lang="en-AU" sz="1600" b="1" i="1" dirty="0" smtClean="0">
                <a:solidFill>
                  <a:srgbClr val="2B03BD"/>
                </a:solidFill>
                <a:effectLst>
                  <a:outerShdw blurRad="38100" dist="38100" dir="2700000" algn="tl">
                    <a:srgbClr val="000000">
                      <a:alpha val="43137"/>
                    </a:srgbClr>
                  </a:outerShdw>
                </a:effectLst>
              </a:rPr>
              <a:t/>
            </a:r>
            <a:br>
              <a:rPr lang="en-AU" sz="1600" b="1" i="1" dirty="0" smtClean="0">
                <a:solidFill>
                  <a:srgbClr val="2B03BD"/>
                </a:solidFill>
                <a:effectLst>
                  <a:outerShdw blurRad="38100" dist="38100" dir="2700000" algn="tl">
                    <a:srgbClr val="000000">
                      <a:alpha val="43137"/>
                    </a:srgbClr>
                  </a:outerShdw>
                </a:effectLst>
              </a:rPr>
            </a:br>
            <a:r>
              <a:rPr lang="en-AU" sz="1600" b="1" i="1" dirty="0" smtClean="0"/>
              <a:t>Supporting Men - Changing Lives</a:t>
            </a:r>
            <a:endParaRPr lang="en-AU" sz="1600" dirty="0"/>
          </a:p>
        </p:txBody>
      </p:sp>
      <p:sp>
        <p:nvSpPr>
          <p:cNvPr id="3" name="Content Placeholder 2"/>
          <p:cNvSpPr>
            <a:spLocks noGrp="1"/>
          </p:cNvSpPr>
          <p:nvPr>
            <p:ph idx="1"/>
          </p:nvPr>
        </p:nvSpPr>
        <p:spPr>
          <a:xfrm>
            <a:off x="571472" y="1785926"/>
            <a:ext cx="8229600" cy="4525963"/>
          </a:xfrm>
        </p:spPr>
        <p:txBody>
          <a:bodyPr>
            <a:normAutofit lnSpcReduction="10000"/>
          </a:bodyPr>
          <a:lstStyle/>
          <a:p>
            <a:pPr>
              <a:buNone/>
            </a:pPr>
            <a:r>
              <a:rPr lang="en-AU" sz="3000" b="1" dirty="0" smtClean="0">
                <a:solidFill>
                  <a:srgbClr val="FF0000"/>
                </a:solidFill>
              </a:rPr>
              <a:t>Our practitioners:</a:t>
            </a:r>
          </a:p>
          <a:p>
            <a:pPr>
              <a:buNone/>
            </a:pPr>
            <a:r>
              <a:rPr lang="en-AU" dirty="0" smtClean="0"/>
              <a:t>All are registered with either the: Australian Psychological Society, the Psychotherapy and Counselling Federation of Australia, the Australian Association of Social Workers (or another approved professional body), and have also been assessed and accredited under our own</a:t>
            </a:r>
            <a:r>
              <a:rPr lang="en-AU" b="1" dirty="0" smtClean="0"/>
              <a:t> </a:t>
            </a:r>
            <a:r>
              <a:rPr lang="en-AU" dirty="0" smtClean="0"/>
              <a:t>clinical accreditation program</a:t>
            </a:r>
            <a:r>
              <a:rPr lang="en-AU" b="1" dirty="0" smtClean="0"/>
              <a:t> </a:t>
            </a:r>
            <a:r>
              <a:rPr lang="en-AU" dirty="0" smtClean="0"/>
              <a:t>(AIMHS AC).</a:t>
            </a:r>
          </a:p>
          <a:p>
            <a:pPr>
              <a:buFont typeface="Wingdings" pitchFamily="2" charset="2"/>
              <a:buChar char="Ø"/>
            </a:pPr>
            <a:endParaRPr lang="en-AU" dirty="0" smtClean="0">
              <a:solidFill>
                <a:srgbClr val="C00000"/>
              </a:solidFill>
            </a:endParaRPr>
          </a:p>
          <a:p>
            <a:pPr>
              <a:buNone/>
            </a:pPr>
            <a:endParaRPr lang="en-A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olMen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SolMenTemplate</Template>
  <TotalTime>25</TotalTime>
  <Words>1101</Words>
  <Application>Microsoft Office PowerPoint</Application>
  <PresentationFormat>On-screen Show (4:3)</PresentationFormat>
  <Paragraphs>182</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SolMenTemplate</vt:lpstr>
      <vt:lpstr>Slide 1</vt:lpstr>
      <vt:lpstr>Slide 2</vt:lpstr>
      <vt:lpstr>Solutions for Men Supporting Men - Changing Lives    </vt:lpstr>
      <vt:lpstr>Solutions for Men Supporting Men - Changing Lives  </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lpstr>Solutions for Men Supporting Men - Changing Lives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excession</dc:creator>
  <cp:lastModifiedBy>excession</cp:lastModifiedBy>
  <cp:revision>5</cp:revision>
  <dcterms:created xsi:type="dcterms:W3CDTF">2010-10-22T02:38:41Z</dcterms:created>
  <dcterms:modified xsi:type="dcterms:W3CDTF">2010-11-10T09:33:41Z</dcterms:modified>
</cp:coreProperties>
</file>